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350" r:id="rId3"/>
    <p:sldId id="352" r:id="rId5"/>
    <p:sldId id="334" r:id="rId6"/>
    <p:sldId id="353" r:id="rId7"/>
    <p:sldId id="354" r:id="rId8"/>
    <p:sldId id="389" r:id="rId9"/>
    <p:sldId id="365" r:id="rId10"/>
    <p:sldId id="355" r:id="rId11"/>
    <p:sldId id="390" r:id="rId12"/>
    <p:sldId id="432" r:id="rId13"/>
    <p:sldId id="356" r:id="rId14"/>
    <p:sldId id="369" r:id="rId15"/>
    <p:sldId id="368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95" r:id="rId24"/>
    <p:sldId id="460" r:id="rId25"/>
    <p:sldId id="393" r:id="rId26"/>
    <p:sldId id="391" r:id="rId27"/>
    <p:sldId id="396" r:id="rId28"/>
    <p:sldId id="392" r:id="rId29"/>
    <p:sldId id="400" r:id="rId30"/>
    <p:sldId id="398" r:id="rId31"/>
    <p:sldId id="397" r:id="rId32"/>
    <p:sldId id="433" r:id="rId33"/>
    <p:sldId id="434" r:id="rId34"/>
    <p:sldId id="478" r:id="rId35"/>
    <p:sldId id="404" r:id="rId36"/>
    <p:sldId id="405" r:id="rId37"/>
    <p:sldId id="461" r:id="rId38"/>
    <p:sldId id="462" r:id="rId39"/>
    <p:sldId id="384" r:id="rId40"/>
    <p:sldId id="388" r:id="rId41"/>
    <p:sldId id="343" r:id="rId42"/>
  </p:sldIdLst>
  <p:sldSz cx="12192000" cy="6858000"/>
  <p:notesSz cx="6858000" cy="9144000"/>
  <p:custDataLst>
    <p:tags r:id="rId51"/>
  </p:custDataLst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8.xml"/><Relationship Id="rId50" Type="http://schemas.openxmlformats.org/officeDocument/2006/relationships/customXml" Target="../customXml/item3.xml"/><Relationship Id="rId5" Type="http://schemas.openxmlformats.org/officeDocument/2006/relationships/slide" Target="slides/slide2.xml"/><Relationship Id="rId49" Type="http://schemas.openxmlformats.org/officeDocument/2006/relationships/customXml" Target="../customXml/item2.xml"/><Relationship Id="rId48" Type="http://schemas.openxmlformats.org/officeDocument/2006/relationships/customXml" Target="../customXml/item1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6CDBB4D-69F7-47D6-8DA1-364ECBF512FA}" type="datetime1">
              <a:rPr lang="zh-CN" altLang="en-US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9C7E07-3C67-C64C-8DA0-0404F6303970}" type="slidenum">
              <a:rPr lang="en-US" altLang="zh-CN" smtClean="0"/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9" name="组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任意多边形(F)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文本占位符 29"/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3" name="直接连接符​​(S) 12"/>
          <p:cNvCxnSpPr/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任意多边形(F)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1" i="0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1" i="0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7" name="内容占位符 3"/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内容占位符 3"/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15" name="直接连接符​​(S) 14"/>
          <p:cNvCxnSpPr/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09C519-EFBD-4557-96DE-AD744096EF1E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 36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任意多边形(F) 37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(F) 38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(F) 39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7" name="内容占位符 3"/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1" name="内容占位符 3"/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b="1" spc="0" baseline="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4" name="内容占位符 3"/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​​(S) 27"/>
          <p:cNvCxnSpPr/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FB83762-450F-4313-879F-500BE05B7287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33" name="直接连接符​​(S) 32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grpSp>
        <p:nvGrpSpPr>
          <p:cNvPr id="15" name="组 14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任意多边形(F) 15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(F) 16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(F) 1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1" spc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04BA7A-E770-48B4-9ED2-522E084E8405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29"/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27" name="直接连接符​​(S) 26"/>
          <p:cNvCxnSpPr/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图片占位符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30" name="组 29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任意多边形(F) 30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32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自选图形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13" name="直接连接符​​(S) 12"/>
          <p:cNvCxnSpPr/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5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cxnSp>
        <p:nvCxnSpPr>
          <p:cNvPr id="16" name="直接连接符​​(S) 15"/>
          <p:cNvCxnSpPr/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1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</a:t>
            </a:r>
            <a:endParaRPr lang="zh-CN" altLang="en-US" noProof="0" dirty="0"/>
          </a:p>
        </p:txBody>
      </p:sp>
      <p:cxnSp>
        <p:nvCxnSpPr>
          <p:cNvPr id="20" name="直接连接符​​(S) 19"/>
          <p:cNvCxnSpPr/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占位符 29"/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2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cxnSp>
        <p:nvCxnSpPr>
          <p:cNvPr id="23" name="直接连接符​​(S) 22"/>
          <p:cNvCxnSpPr/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占位符 29"/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5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占位符 29"/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8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1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0B8DED7-50F6-4F4F-9763-42A576EB505B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任意多边形(F) 1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1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18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17" name="直接连接符​​(S) 16"/>
          <p:cNvCxnSpPr/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占位符 29"/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6235E2E-67F1-433F-80D4-B8E06E5EF337}" type="datetime2">
              <a:rPr lang="zh-CN" altLang="en-US" noProof="0" smtClean="0"/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年度审核</a:t>
            </a:r>
            <a:endParaRPr lang="zh-CN" altLang="en-US" b="0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休息时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20" name="直接连接符​​(S) 19"/>
          <p:cNvCxnSpPr/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 21"/>
          <p:cNvGrpSpPr/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任意多边形(F) 22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23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24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表占位符 5"/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单击图标添加图表</a:t>
            </a:r>
            <a:endParaRPr lang="zh-CN" altLang="en-US" noProof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56E04BD8-DEB2-4DB6-8921-C8176DF0EB17}" type="datetime2">
              <a:rPr lang="zh-CN" altLang="en-US" noProof="0" smtClean="0">
                <a:latin typeface="+mn-lt"/>
              </a:rPr>
            </a:fld>
            <a:endParaRPr lang="zh-CN" altLang="en-US" noProof="0">
              <a:latin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年度审核</a:t>
            </a:r>
            <a:endParaRPr lang="zh-CN" altLang="en-US" b="0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noProof="0" smtClean="0"/>
            </a:fld>
            <a:endParaRPr lang="zh-CN" altLang="en-US" noProof="0"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9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单击图标添加表格</a:t>
            </a:r>
            <a:endParaRPr lang="zh-CN" altLang="en-US" noProof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5618353C-B2AA-43F5-B6ED-6EE257877897}" type="datetime2">
              <a:rPr lang="zh-CN" altLang="en-US" noProof="0" smtClean="0">
                <a:latin typeface="+mn-lt"/>
              </a:rPr>
            </a:fld>
            <a:endParaRPr lang="zh-CN" altLang="en-US" noProof="0">
              <a:latin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年度审核</a:t>
            </a:r>
            <a:endParaRPr lang="zh-CN" altLang="en-US" b="0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noProof="0" smtClean="0"/>
            </a:fld>
            <a:endParaRPr lang="zh-CN" altLang="en-US" noProof="0">
              <a:latin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zh-CN" altLang="en-US" sz="20000" b="1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20000" b="1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8" name="组 17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自选图形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19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20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4" name="组 23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任意多边形(F) 2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2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(F) 26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任意多边形(F) 25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(F) 26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35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8" name="图片占位符 25"/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62" name="直接连接符​​(S) 61"/>
          <p:cNvCxnSpPr/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图片占位符 25"/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2" name="文本占位符 29"/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3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74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5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76" name="文本占位符 29"/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7" name="文本占位符 29"/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78" name="文本占位符 29"/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</p:txBody>
      </p:sp>
      <p:sp>
        <p:nvSpPr>
          <p:cNvPr id="79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grpSp>
        <p:nvGrpSpPr>
          <p:cNvPr id="23" name="组 22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自选图形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(F) 28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(F) 29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6" name="图片占位符 25"/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69" name="图片占位符 25"/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C55428-63DB-49A6-9817-AE0BC285EDAA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​​(S) 20"/>
          <p:cNvCxnSpPr/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​​(S) 27"/>
          <p:cNvCxnSpPr/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/>
          <p:cNvCxnSpPr/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标题 1"/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96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97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 dirty="0"/>
              <a:t>单击以编辑 </a:t>
            </a:r>
            <a:endParaRPr lang="zh-CN" altLang="en-US" noProof="0" dirty="0"/>
          </a:p>
        </p:txBody>
      </p:sp>
      <p:sp>
        <p:nvSpPr>
          <p:cNvPr id="102" name="文本占位符 29"/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103" name="文本占位符 29"/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b="1" spc="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106" name="文本占位符 29"/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107" name="文本占位符 29"/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b="1" spc="0" baseline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108" name="文本占位符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sp>
        <p:nvSpPr>
          <p:cNvPr id="109" name="文本占位符 29"/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1" i="0" spc="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zh-CN" altLang="en-US" noProof="0"/>
              <a:t>单击以编辑 </a:t>
            </a:r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长方形 43"/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/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/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长方形 28"/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52480A-F94E-4A44-BCF4-F23CC78AD854}" type="datetime2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年度审核</a:t>
            </a:r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smtClean="0"/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2" name="标题占位符 11"/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0" name="日期占位符 3"/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17E7595-A321-49F8-8FF1-77A8C9D13DB0}" type="datetime2">
              <a:rPr lang="zh-CN" altLang="en-US" noProof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页脚占位符 4"/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年度审核</a:t>
            </a:r>
            <a:endParaRPr lang="zh-CN" altLang="en-US" b="1" dirty="0"/>
          </a:p>
        </p:txBody>
      </p:sp>
      <p:sp>
        <p:nvSpPr>
          <p:cNvPr id="32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4A09A9-5501-47C1-A89A-A340965A2BE2}" type="slidenum">
              <a:rPr lang="en-US" altLang="zh-CN" noProof="0" smtClean="0"/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jpe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85805" y="2055223"/>
            <a:ext cx="7219406" cy="2046048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CAST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电子部单片机方向授课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dirty="0"/>
              <a:t>——</a:t>
            </a:r>
            <a:r>
              <a:rPr lang="zh-CN" altLang="en-US" dirty="0"/>
              <a:t>串口通信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441944"/>
          </a:xfrm>
        </p:spPr>
        <p:txBody>
          <a:bodyPr rtlCol="0"/>
          <a:lstStyle/>
          <a:p>
            <a:pPr rtl="0"/>
            <a:r>
              <a:rPr lang="zh-CN" altLang="en-US" b="1" dirty="0"/>
              <a:t>通院科协电子部</a:t>
            </a:r>
            <a:endParaRPr lang="en-US" altLang="zh-CN" b="1" dirty="0"/>
          </a:p>
          <a:p>
            <a:pPr rtl="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2024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546475" y="5152708"/>
            <a:ext cx="8515350" cy="170497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8197" y="85638"/>
            <a:ext cx="7532277" cy="610863"/>
          </a:xfrm>
        </p:spPr>
        <p:txBody>
          <a:bodyPr/>
          <a:lstStyle/>
          <a:p>
            <a:r>
              <a:rPr lang="zh-CN" altLang="en-US" dirty="0"/>
              <a:t>数据协议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8105" y="582295"/>
            <a:ext cx="6414135" cy="620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3）有效数据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在数据包的起始位之后紧接着的就是要传输的主体数据内容，也称为有效数据，有效数据的长度常被约定为 5、6、7 或 8 位长。一般都是8位，一个字节的长度。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4）数据校验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在有效数据之后，有一个可选的数据校验位。由于数据通信相对更容易受到外部干扰导致传输数据出现偏差，可以在传输过程加上校验位来解决这个问题。校验方法有奇校验 (odd)、偶校验(even)、0 校验 (space)、1 校验 (mark) 以及无校验 (noparity)。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奇校验要求有效数据和校验位中“1”的个数为奇数，比如一个 8 位长的有效数据为01101001，此时总共有 4 个“1”，为达到奇校验效果，校验位为“1”，最后传输的数据将是 8 位的有效数据加上 1 位的校验位总共 9 位。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偶校验与奇校验要求刚好相反，要求帧数据和校验位中“1”的个数为偶数，比如一个 8 位长的有效数据11001010，此时数据帧“1”的个数为 4 个，所以偶校验位为“0”。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0 校验是不管有效数据中</a:t>
            </a:r>
            <a:r>
              <a:rPr lang="en-US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			     </a:t>
            </a:r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的内容是什么，校验位总为“0</a:t>
            </a:r>
            <a:r>
              <a:rPr lang="en-US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			      </a:t>
            </a:r>
            <a:r>
              <a:rPr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 校验是校验位总为“1”。</a:t>
            </a:r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3692" y="4783363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一帧串口数据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0670" y="164465"/>
            <a:ext cx="7597775" cy="6108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单片机常用的通信接口概况介绍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79" y="4789033"/>
            <a:ext cx="6858000" cy="7715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80942" y="4422412"/>
            <a:ext cx="6618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969010"/>
            <a:ext cx="7939405" cy="3086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0075" y="0"/>
            <a:ext cx="397256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引脚说明： 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MOSI：主机输出数据引脚；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MISO：主机输入数据引脚；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CS：片选，用于指定通信的对象；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CAN、USB 的两个引脚表示的是 差分数据；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半/全双工： 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全双工：指通信双方能够同时进行双向通信；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半双工：指通信双方在同一时刻只能有一方在传输数据，另一方在接收数据； 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时钟：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同步：设备之间用同一根时钟线；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异步：需要自己定义时钟，或者如USART定义波特率；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单端/差分：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单端：他们的引脚的高低电平都是对 GND 的电压差，所以双方需要共地；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差分：信号的传输是靠两条线的电压差来区分逻辑位的；</a:t>
            </a:r>
            <a:r>
              <a:rPr lang="zh-CN" altLang="en-US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幼苗黑白特写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accent3"/>
          </a:solidFill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3944" y="3045437"/>
            <a:ext cx="4388456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STM32</a:t>
            </a:r>
            <a:r>
              <a:rPr lang="zh-CN" altLang="en-US" dirty="0">
                <a:solidFill>
                  <a:schemeClr val="bg1"/>
                </a:solidFill>
              </a:rPr>
              <a:t>单片机中的串口通信（</a:t>
            </a:r>
            <a:r>
              <a:rPr lang="en-US" altLang="zh-CN" dirty="0">
                <a:solidFill>
                  <a:schemeClr val="bg1"/>
                </a:solidFill>
              </a:rPr>
              <a:t>UART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USART</a:t>
            </a:r>
            <a:r>
              <a:rPr lang="zh-CN" altLang="en-US" dirty="0"/>
              <a:t>还是</a:t>
            </a:r>
            <a:r>
              <a:rPr lang="en-US" altLang="zh-CN" dirty="0"/>
              <a:t>UART?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3929" y="1621386"/>
            <a:ext cx="6705601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UART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Universal </a:t>
            </a:r>
            <a:r>
              <a:rPr lang="en-US" altLang="zh-CN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synchronous </a:t>
            </a:r>
            <a:r>
              <a:rPr lang="en-US" altLang="zh-CN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eceiver/Transmitter</a:t>
            </a:r>
            <a:endParaRPr lang="en-US" altLang="zh-CN" sz="2400" b="1" i="0" dirty="0">
              <a:solidFill>
                <a:srgbClr val="12121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即通用异步收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发器，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STM32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单片机用于进行串口通信</a:t>
            </a:r>
            <a:r>
              <a:rPr lang="zh-CN" altLang="en-US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的外设</a:t>
            </a:r>
            <a:endParaRPr lang="en-US" altLang="zh-CN" sz="2400" b="1" i="0" dirty="0">
              <a:solidFill>
                <a:srgbClr val="12121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</a:t>
            </a:r>
            <a:r>
              <a:rPr lang="zh-CN" altLang="en-US" sz="2400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+mj-lt"/>
                <a:cs typeface="+mj-lt"/>
              </a:rPr>
              <a:t> 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Universal </a:t>
            </a:r>
            <a:r>
              <a:rPr lang="en-US" altLang="zh-CN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S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ynchronous </a:t>
            </a:r>
            <a:r>
              <a:rPr lang="en-US" altLang="zh-CN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A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synchronous </a:t>
            </a:r>
            <a:r>
              <a:rPr lang="en-US" altLang="zh-CN" sz="2400" b="1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R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eceiver/Transmitter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400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通用同步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0" i="0" u="none" strike="noStrike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异步收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b="0" i="0" u="none" strike="noStrike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发器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不仅可以被用来进行串口通信，也可以去模拟其他的通信。</a:t>
            </a:r>
            <a:endParaRPr lang="en-US" altLang="zh-CN" sz="2400" b="1" i="0" u="none" strike="noStrike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i="0" u="none" strike="noStrike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多个同步模式，但我们一般不用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的同步模式，所以说两者基本上是等价的。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串口通信的代码实现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7978" y="210116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进入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cubeMX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，新建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F401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工程，然后进行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SystemCore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RCC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SYS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的配置，以及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ClockConfiguration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中时钟树的配置，完成如下界面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72" y="3301498"/>
            <a:ext cx="3382674" cy="13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3301498"/>
            <a:ext cx="3556239" cy="144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5024846"/>
            <a:ext cx="4036262" cy="136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977" y="2280696"/>
            <a:ext cx="16197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选择左栏的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Connectivity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，选择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USART1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Mode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里选择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Asynchronous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，其余默认，如右图</a:t>
            </a:r>
            <a:endParaRPr lang="zh-CN" altLang="en-US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02" y="494810"/>
            <a:ext cx="8692538" cy="58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290" y="628308"/>
            <a:ext cx="608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Project Manager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里的配置，同见第一次授课的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endParaRPr lang="en-US" altLang="zh-CN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218" name="Picture 2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79058"/>
            <a:ext cx="7964252" cy="17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23230"/>
            <a:ext cx="7968343" cy="23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14437" y="8364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4"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Generate Code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，进入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keil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工程，进入</a:t>
            </a:r>
            <a:r>
              <a:rPr lang="zh-CN" altLang="en-US" dirty="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工程属性配置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界面，修改工程属性（也不详细演示了，第一次授课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也有，修改结果参照下图）</a:t>
            </a:r>
            <a:endParaRPr lang="zh-CN" altLang="en-US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2" name="Picture 2" descr="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632709"/>
            <a:ext cx="42767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4152900"/>
            <a:ext cx="43148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59" y="2609850"/>
            <a:ext cx="43624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7201" y="539931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main.c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中添加如下代码，并烧录到单片机中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446" y="1559516"/>
            <a:ext cx="4389120" cy="10163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2984936"/>
            <a:ext cx="8813074" cy="2998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2446" y="539931"/>
            <a:ext cx="3561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打开串口调试助手，如图配置串口通信参数（串口号以大家的串口号为准，每个人都不太一样），然后打开串口，按一下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CAST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学习板上的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RESET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按键，右边的调试窗口就会收到单片机发送的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”Hello, world!”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啦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6007" y="199574"/>
            <a:ext cx="2848373" cy="64588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1" y="3896395"/>
            <a:ext cx="6011114" cy="2095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/>
          <a:lstStyle/>
          <a:p>
            <a:pPr rtl="0"/>
            <a:r>
              <a:rPr lang="zh-CN" altLang="en-US" dirty="0"/>
              <a:t>课堂概要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 rtlCol="0"/>
          <a:lstStyle/>
          <a:p>
            <a:pPr rtl="0"/>
            <a:r>
              <a:rPr lang="en-US" altLang="zh-CN" dirty="0"/>
              <a:t>01.</a:t>
            </a:r>
            <a:r>
              <a:rPr lang="zh-CN" altLang="en-US" dirty="0"/>
              <a:t>通信基础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369332"/>
          </a:xfrm>
        </p:spPr>
        <p:txBody>
          <a:bodyPr rtlCol="0"/>
          <a:lstStyle/>
          <a:p>
            <a:pPr rtl="0"/>
            <a:r>
              <a:rPr lang="en-US" altLang="zh-CN" dirty="0"/>
              <a:t>02.</a:t>
            </a:r>
            <a:r>
              <a:rPr lang="zh-CN" altLang="en-US" dirty="0"/>
              <a:t>串口通信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964023" y="4522803"/>
            <a:ext cx="2217420" cy="1456134"/>
          </a:xfrm>
        </p:spPr>
        <p:txBody>
          <a:bodyPr rtlCol="0"/>
          <a:lstStyle/>
          <a:p>
            <a:pPr rtl="0"/>
            <a:r>
              <a:rPr lang="en-US" altLang="zh-CN" dirty="0"/>
              <a:t>03.STM32</a:t>
            </a:r>
            <a:r>
              <a:rPr lang="zh-CN" altLang="en-US" dirty="0"/>
              <a:t>单片机中的串口通信（</a:t>
            </a:r>
            <a:r>
              <a:rPr lang="en-US" altLang="zh-CN" dirty="0"/>
              <a:t>USART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369332"/>
          </a:xfrm>
        </p:spPr>
        <p:txBody>
          <a:bodyPr rtlCol="0"/>
          <a:lstStyle/>
          <a:p>
            <a:pPr rtl="0"/>
            <a:r>
              <a:rPr lang="en-US" altLang="zh-CN" dirty="0"/>
              <a:t>04.</a:t>
            </a:r>
            <a:r>
              <a:rPr lang="zh-CN" altLang="en-US" dirty="0"/>
              <a:t>疑难解答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 rtlCol="0"/>
          <a:lstStyle/>
          <a:p>
            <a:pPr rtl="0"/>
            <a:r>
              <a:rPr lang="en-US" altLang="zh-CN" dirty="0"/>
              <a:t>05.</a:t>
            </a:r>
            <a:r>
              <a:rPr lang="zh-CN" altLang="en-US" dirty="0"/>
              <a:t>课后小任务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2446" y="539931"/>
            <a:ext cx="3561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在下方的输入窗口输入一个字符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`a`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，然后在上方调试窗口查看信息，可以发现：每次我发出一个字符，单片机都会把接收到的字符再发送给我。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486" y="2644958"/>
            <a:ext cx="2010056" cy="19338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70915" y="539931"/>
            <a:ext cx="3561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在程序的第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92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行加入如下代码，然后将代码烧录到单片机中；点击串口调试助手界面的清空数据，然后将代码烧录到单片机中，观察效果：只有当一开始输入一个字符后，程序才能正常运行。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229" y="2621509"/>
            <a:ext cx="5753903" cy="323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15" y="3435531"/>
            <a:ext cx="3810532" cy="1971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结果分析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64022" y="1754836"/>
            <a:ext cx="5586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HAL_UART_Receive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函数的串口接收是阻塞式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(blocking)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的，就和大家现在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语言中常用的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scanf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一样，如果没有接收到一个满足要求的输入（或者超过最大等待时间），程序就会一直去等待，直到接收到符合要求的输入或者超过最大等待时间，程序才会去往下一行运行。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非阻塞式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(non blocking)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：若未接收到符合要求的消息，程序就会直接往下运行，不去等待接收。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显然，通过对比，非阻塞式接收效率通常更高。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7543" y="5095190"/>
            <a:ext cx="335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那我们有没有方法，使我们的串口接收变成非阻塞式的呢？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576" y="4094999"/>
            <a:ext cx="5953424" cy="24498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971550" y="2035810"/>
            <a:ext cx="5997575" cy="3435985"/>
          </a:xfrm>
        </p:spPr>
        <p:txBody>
          <a:bodyPr/>
          <a:p>
            <a:r>
              <a:rPr lang="zh-CN" altLang="en-US"/>
              <a:t>uint8_t rxBuffer[50];</a:t>
            </a:r>
            <a:endParaRPr lang="zh-CN" altLang="en-US"/>
          </a:p>
          <a:p>
            <a:r>
              <a:rPr lang="zh-CN" altLang="en-US"/>
              <a:t>HAL_StatusTypeDef status;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// 阻塞模式下接收 50 字节数据，超时设置为 1000ms</a:t>
            </a:r>
            <a:endParaRPr lang="zh-CN" altLang="en-US"/>
          </a:p>
          <a:p>
            <a:r>
              <a:rPr lang="zh-CN" altLang="en-US"/>
              <a:t>status = HAL_UART_Receive(&amp;huart1, rxBuffer, 50, 1000);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 (status == HAL_OK) {</a:t>
            </a:r>
            <a:endParaRPr lang="zh-CN" altLang="en-US"/>
          </a:p>
          <a:p>
            <a:r>
              <a:rPr lang="zh-CN" altLang="en-US"/>
              <a:t>    // 成功接收到指定数量的数据</a:t>
            </a:r>
            <a:endParaRPr lang="zh-CN" altLang="en-US"/>
          </a:p>
          <a:p>
            <a:r>
              <a:rPr lang="zh-CN" altLang="en-US"/>
              <a:t>} else {</a:t>
            </a:r>
            <a:endParaRPr lang="zh-CN" altLang="en-US"/>
          </a:p>
          <a:p>
            <a:r>
              <a:rPr lang="zh-CN" altLang="en-US"/>
              <a:t>    // 处理超时或错误情况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 sz="1800" b="1"/>
              <a:t>分析逻辑可知，这个</a:t>
            </a:r>
            <a:r>
              <a:rPr lang="en-US" altLang="zh-CN" sz="1800" b="1"/>
              <a:t>API</a:t>
            </a:r>
            <a:r>
              <a:rPr lang="zh-CN" altLang="en-US" sz="1800" b="1"/>
              <a:t>只</a:t>
            </a:r>
            <a:r>
              <a:rPr lang="en-US" altLang="zh-CN" sz="1800" b="1"/>
              <a:t>适用于已知固定长度数据的接收，或在可以确定接收完数据后结束接收的情况。</a:t>
            </a:r>
            <a:endParaRPr lang="en-US" altLang="zh-CN" sz="1800" b="1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71550" y="1419225"/>
            <a:ext cx="6151880" cy="776605"/>
          </a:xfrm>
        </p:spPr>
        <p:txBody>
          <a:bodyPr/>
          <a:p>
            <a:r>
              <a:rPr lang="zh-CN" altLang="en-US"/>
              <a:t>在解决阻塞的问题之前，我们先看看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HAL_StatusTypeDef</a:t>
            </a:r>
            <a:r>
              <a:rPr lang="zh-CN" altLang="en-US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这个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API</a:t>
            </a:r>
            <a:r>
              <a:rPr lang="zh-CN" altLang="en-US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除了阻塞还有什么问题</a:t>
            </a:r>
            <a:endParaRPr lang="zh-CN" altLang="en-US" dirty="0" err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32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3"/>
          </p:nvPr>
        </p:nvSpPr>
        <p:spPr/>
        <p:txBody>
          <a:bodyPr/>
          <a:p>
            <a:r>
              <a:rPr lang="en-US" altLang="zh-CN" b="0" dirty="0"/>
              <a:t> </a:t>
            </a:r>
            <a:endParaRPr lang="en-US" altLang="zh-CN" b="0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34"/>
          </p:nvPr>
        </p:nvSpPr>
        <p:spPr/>
        <p:txBody>
          <a:bodyPr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30294" y="155120"/>
            <a:ext cx="11158308" cy="833846"/>
          </a:xfrm>
        </p:spPr>
        <p:txBody>
          <a:bodyPr>
            <a:normAutofit/>
          </a:bodyPr>
          <a:lstStyle/>
          <a:p>
            <a:r>
              <a:rPr lang="zh-CN" altLang="en-US" dirty="0"/>
              <a:t>在解决这个问题前你需要了解的：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0200" y="1032510"/>
            <a:ext cx="115017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阻塞式与非阻塞式接收的区别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阻塞式接收：程序在调用接收函数后会等待，直到接收到满足要求的数据或超时。在等待期间，程序不会执行其他任务。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非阻塞式接收：程序在调用接收函数后立即返回，不会等待数据接收完成。数据接收是在后台进行的，通常通过中断或DMA等方式通知程序。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2.STM32 HAL库中的串口接收函数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STM32 HAL库提供了多种串口接收函数，包括阻塞式和非阻塞式。常用的非阻塞式接收函数是HAL_UART_Receive_IT，它使用中断来接收数据。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中断接收的工作原理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当使用HAL_UART_Receive_IT函数时，程序会设置一个中断来检测串口接收到的数据。一旦接收到数据，中断服务程序（ISR）会被触发，并在其中调用回调函数HAL_UART_RxCpltCallback来处理接收到的数据。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 回调函数的使用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在非阻塞式接收中，回调函数是非常重要的。它允许程序在接收到数据时执行特定的操作，而不会阻塞主程序的执行。因此，你需要在回调函数中编写处理接收数据的代码。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 重新启动非阻塞接收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在回调函数处理完接收到的数据后，如果你希望继续接收数据，你需要重新调用HAL_UART_Receive_IT函数来启动下一次接收。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 超时处理</a:t>
            </a:r>
            <a:endParaRPr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虽然非阻塞式接收不会阻塞程序执行，但你仍然可以设置超时时间。如果超时时间内没有接收到数据，你可以采取相应的措施，比如重新发送请求或报告错误。</a:t>
            </a:r>
            <a:endParaRPr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中断回顾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64022" y="1915886"/>
            <a:ext cx="534098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每个中断事件，都有一个中断来源：比如说外部引脚检测到上升沿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下降沿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可能会产生一个中断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；串口准备好读取数据也可能会产生一个中断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中断都有各自的一个事件标志位，如果该事件发生了，事件标志位就会产生变化，产生中断；然后通过中断向量表连接到对应的中断向量（就是进入对应的回调函数，在回调函数里你可以自己写一些代码，比如产生中断后进行什么什么操作等）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434" y="3499139"/>
            <a:ext cx="4591691" cy="30007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0428" y="356549"/>
            <a:ext cx="7532277" cy="6108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USART</a:t>
            </a:r>
            <a:r>
              <a:rPr lang="zh-CN" altLang="en-US" sz="3600" dirty="0"/>
              <a:t>外设框图及寄存器</a:t>
            </a:r>
            <a:endParaRPr lang="zh-CN" altLang="en-US" sz="3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31" y="1080623"/>
            <a:ext cx="5288223" cy="55583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44048" y="4108268"/>
            <a:ext cx="5434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CR: Control Register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控制寄存器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SR: Status Register 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状态寄存器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DR: Data Register   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数据寄存器（分为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其中，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：用来存放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外设接收到的一字节数据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：存放发送出去的一字节数据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4090" y="808573"/>
            <a:ext cx="3875314" cy="610863"/>
          </a:xfrm>
        </p:spPr>
        <p:txBody>
          <a:bodyPr/>
          <a:lstStyle/>
          <a:p>
            <a:r>
              <a:rPr lang="zh-CN" altLang="en-US" dirty="0"/>
              <a:t>串口中断介绍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5134" y="398037"/>
            <a:ext cx="6153655" cy="28751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68" y="3584843"/>
            <a:ext cx="4998831" cy="311906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88836" y="1835597"/>
            <a:ext cx="4751574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只看接收部分的中断请求，有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RXNE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ORE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IDLE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等标志位。如果这些标志位置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且使能控制位置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，就会产生中断，进入相应中断回调函数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RXNE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RX Not Empty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寄存器内有了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1Byte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的数据就会产生中断；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空闲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(IDLE)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中断，也称帧中断，就是在接收了一串数据后，如果有一个字节的时间内没有接收到任何数据，就会产生中断。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2"/>
          <p:cNvSpPr>
            <a:spLocks noGrp="1"/>
          </p:cNvSpPr>
          <p:nvPr>
            <p:ph type="title"/>
          </p:nvPr>
        </p:nvSpPr>
        <p:spPr>
          <a:xfrm>
            <a:off x="432799" y="844228"/>
            <a:ext cx="7532277" cy="6108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串口接收中断：下楼取快递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75211" y="2016034"/>
            <a:ext cx="5786846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当你双十一买了一堆东西，然后某天准备取快递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一串字符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；当你下楼，手机会提示你有一个包裹没取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(RXNE=1),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当你取完该快递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读取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RDR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寄存器的内容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，手机又提示你还有一个快递没取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(RXNE=1),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取完又发现还有快递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(RXNE=1)……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最后取了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369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个快递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(Size=369)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，你等了一会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一个字节时间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，发现手机没有提示，说明你快递取完了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(IDLE=1),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然后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进入回调函数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就会抱着一堆快递回宿舍拆箱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处理接收到的数据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；拆完后手机又让你取快递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(RXNE=1)……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8931275" y="4239578"/>
            <a:ext cx="2609850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637" y="1685169"/>
            <a:ext cx="10749009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在阻塞模式下接收一定数量的数据，直到接收到预期数量的数据或发生空闲事件。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HAL_StatusTypeDef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HAL_UARTEx_ReceiveToIdle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UART_HandleTypeDef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huart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uint8_t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pData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uint16_t Size, uint16_t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RxLen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uint32_t Timeout);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在中断模式下接收一定数量的数据，直到接收到预期数量的数据或发生空闲事件。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HAL_StatusTypeDef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HAL_UARTEx_ReceiveToIdle_IT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UART_HandleTypeDef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huart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uint8_t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pData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uint16_t Size);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DMA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模式下接收一定数量的数据，直到接收到预期数量的数据或发生空闲事件。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HAL_StatusTypeDef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HAL_UARTEx_ReceiveToIdle_DMA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UART_HandleTypeDef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huart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uint8_t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pData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uint16_t Size);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使用空闲中断时的接收回调函数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void 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HAL_UARTEx_RxEventCallback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UART_HandleTypeDef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*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huart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uint16_t Size);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781140" y="937624"/>
            <a:ext cx="75322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HAL</a:t>
            </a:r>
            <a:r>
              <a:rPr lang="zh-CN" altLang="en-US" dirty="0"/>
              <a:t>库串口空闲中断</a:t>
            </a:r>
            <a:r>
              <a:rPr lang="en-US" altLang="zh-CN" dirty="0"/>
              <a:t>API</a:t>
            </a:r>
            <a:r>
              <a:rPr lang="zh-CN" altLang="en-US" dirty="0"/>
              <a:t>函数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328296" y="913897"/>
            <a:ext cx="7532277" cy="6108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实现</a:t>
            </a:r>
            <a:r>
              <a:rPr lang="en-US" altLang="zh-CN" dirty="0"/>
              <a:t>IDLE</a:t>
            </a:r>
            <a:r>
              <a:rPr lang="zh-CN" altLang="en-US" dirty="0"/>
              <a:t>中断接收不定长数据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76638" y="1685169"/>
            <a:ext cx="394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对刚刚串口接收的工程做如下修改：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353" y="3429000"/>
            <a:ext cx="9240540" cy="1800476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284141" y="2714010"/>
            <a:ext cx="473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USART1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的配置界面使能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USART1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全局中断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幼苗黑白特写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3944" y="3045437"/>
            <a:ext cx="3360846" cy="610863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tx1"/>
                </a:solidFill>
              </a:rPr>
              <a:t>通信基础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图表占位符 1"/>
          <p:cNvSpPr>
            <a:spLocks noGrp="1"/>
          </p:cNvSpPr>
          <p:nvPr>
            <p:ph type="chart" sz="quarter" idx="10"/>
          </p:nvPr>
        </p:nvSpPr>
        <p:spPr>
          <a:xfrm>
            <a:off x="180340" y="2346960"/>
            <a:ext cx="7528560" cy="3845560"/>
          </a:xfrm>
        </p:spPr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rtl="0"/>
            <a:r>
              <a:rPr lang="en-US" altLang="zh-CN" noProof="0">
                <a:latin typeface="+mn-lt"/>
              </a:rPr>
              <a:t> </a:t>
            </a:r>
            <a:endParaRPr lang="en-US" altLang="zh-CN" noProof="0"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rtl="0"/>
            <a:r>
              <a:rPr lang="en-US" altLang="zh-CN" b="0" noProof="0"/>
              <a:t> </a:t>
            </a:r>
            <a:endParaRPr lang="en-US" altLang="zh-CN" b="0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rtl="0"/>
            <a:r>
              <a:rPr lang="en-US" altLang="zh-CN" noProof="0">
                <a:latin typeface="+mn-lt"/>
              </a:rPr>
              <a:t> </a:t>
            </a:r>
            <a:endParaRPr lang="en-US" altLang="zh-CN" noProof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584835"/>
            <a:ext cx="7169150" cy="1454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0475" y="2103996"/>
            <a:ext cx="107490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usart</a:t>
            </a:r>
            <a:r>
              <a:rPr lang="en-US" altLang="zh-CN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.c</a:t>
            </a:r>
            <a:r>
              <a:rPr lang="zh-CN" altLang="en-US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开头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中添加如下代码：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90" y="92951"/>
            <a:ext cx="107490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keil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工程里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main.c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中刚才写的的代码全部删除，并在</a:t>
            </a:r>
            <a:r>
              <a:rPr lang="en-US" altLang="zh-CN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main.c</a:t>
            </a:r>
            <a:r>
              <a:rPr lang="zh-CN" altLang="en-US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开头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中添加如下代码：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85" y="878840"/>
            <a:ext cx="6267450" cy="787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" y="2503170"/>
            <a:ext cx="4610100" cy="882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" y="3391535"/>
            <a:ext cx="8298180" cy="33915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rtl="0"/>
            <a:r>
              <a:rPr lang="en-US" altLang="zh-CN" noProof="0" smtClean="0">
                <a:latin typeface="+mn-lt"/>
              </a:rPr>
              <a:t> </a:t>
            </a:r>
            <a:endParaRPr lang="en-US" altLang="zh-CN" noProof="0" smtClean="0"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rtl="0"/>
            <a:r>
              <a:rPr lang="en-US" altLang="zh-CN" noProof="0"/>
              <a:t> </a:t>
            </a:r>
            <a:endParaRPr lang="en-US" altLang="zh-CN" b="0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rtl="0"/>
            <a:r>
              <a:rPr lang="en-US" altLang="zh-CN" noProof="0" smtClean="0"/>
              <a:t> </a:t>
            </a:r>
            <a:endParaRPr lang="zh-CN" altLang="en-US" noProof="0"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2500" y="1189355"/>
            <a:ext cx="1074928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此时打开串口调试助手，按下复位按键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NRST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978025"/>
            <a:ext cx="5615305" cy="36093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重定向是什么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rtl="0"/>
            <a:r>
              <a:rPr lang="en-US" altLang="zh-CN" noProof="0" smtClean="0">
                <a:latin typeface="+mn-lt"/>
              </a:rPr>
              <a:t> </a:t>
            </a:r>
            <a:endParaRPr lang="en-US" altLang="zh-CN" noProof="0" smtClean="0"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rtl="0"/>
            <a:r>
              <a:rPr lang="en-US" altLang="zh-CN" noProof="0"/>
              <a:t> </a:t>
            </a:r>
            <a:endParaRPr lang="en-US" altLang="zh-CN" b="0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rtl="0"/>
            <a:r>
              <a:rPr lang="en-US" altLang="zh-CN" noProof="0" smtClean="0"/>
              <a:t> </a:t>
            </a:r>
            <a:endParaRPr lang="zh-CN" altLang="en-US" noProof="0"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3930" y="1616710"/>
            <a:ext cx="101885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重定向是指将标准输入/输出重定向到其他设备或接口，在这里的代码中，printf 和 scanf 等标准输入/输出函数被重定向到串口，实现通过 UART 发送和接收数据。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通过定义 fputc 和 fgetc，编译器将 printf、scanf 等标准库函数的输入/输出重定向到串口 huart1，使得所有 printf 输出的字符都通过 HAL_UART_Transmit 发送，所有 scanf 输入的字符都通过 HAL_UART_Receive 接收。因此，在执行 printf 时，字符数据将通过串口传输出来，实现 UART 输出调试信息。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79566" y="721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main.c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中添加如下代码并烧录到单片机中：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59" y="1090624"/>
            <a:ext cx="4295249" cy="11900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44" y="1091078"/>
            <a:ext cx="4242117" cy="12851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3655060"/>
            <a:ext cx="9588500" cy="2825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2425065"/>
            <a:ext cx="80835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79566" y="774115"/>
            <a:ext cx="6096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打开串口调试助手，，然后在串口调试助手里向单片机发送任意字符串，结果如下：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1656080"/>
            <a:ext cx="7660005" cy="43897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2343" y="131033"/>
            <a:ext cx="4941477" cy="610863"/>
          </a:xfrm>
        </p:spPr>
        <p:txBody>
          <a:bodyPr>
            <a:normAutofit fontScale="90000"/>
          </a:bodyPr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DMA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模式是什么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rtl="0"/>
            <a:r>
              <a:rPr lang="en-US" altLang="zh-CN" noProof="0" smtClean="0">
                <a:latin typeface="+mn-lt"/>
              </a:rPr>
              <a:t> </a:t>
            </a:r>
            <a:endParaRPr lang="en-US" altLang="zh-CN" noProof="0" smtClean="0"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0"/>
          </a:xfrm>
        </p:spPr>
        <p:txBody>
          <a:bodyPr/>
          <a:p>
            <a:pPr rtl="0"/>
            <a:r>
              <a:rPr lang="en-US" noProof="0"/>
              <a:t> </a:t>
            </a:r>
            <a:endParaRPr lang="en-US" b="0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rtl="0"/>
            <a:r>
              <a:rPr lang="en-US" altLang="zh-CN" noProof="0" smtClean="0"/>
              <a:t> </a:t>
            </a:r>
            <a:endParaRPr lang="zh-CN" altLang="en-US" noProof="0"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2250" y="741680"/>
            <a:ext cx="11765280" cy="680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在单片机的SPI（Serial Peripheral Interface）通信中，DMA（Direct Memory Access，直接存储器访问）模式是一种用于高效地转移数据的方法。在这种模式下，数据可以在外设（如SPI接口）和存储器之间直接传输，而无需CPU的直接参与。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DMA的作用和机制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提高数据传输效率：在没有DMA的情况下，数据传输通常需要CPU介入，即数据在存储器和外设之间的每次传输都需要CPU执行相应的读写操作。而有了DMA，数据传输可以在后台进行，不需要CPU的干预，从而大幅度提高了传输效率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减轻CPU负担：DMA控制器独立于CPU，能够处理数据传输任务，使得CPU可以同时执行其他任务（如计算、逻辑操作等）。这在需要频繁进行大量数据传输的应用场景中，尤其显得尤为重要。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DMA模式的工作流程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在设置SPI的DMA模式时，大致流程如下：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配置DMA控制器：配置DMA控制器的源地址、目的地址、传输数据的大小等参数。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启用DMA：启用DMA控制器，并配置相应的SPI外设，使其能够与DMA控制器协同工作。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开始数据传输：当SPI开始进行数据传输时，DMA控制器会自动将数据从存储器读取，并写入SPI数据寄存器，或者从SPI数据寄存器读取数据写入存储器。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完成中断：当DMA传输完成后，会触发一个中断通知CPU数据传输已经完成。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由于数据传输是由DMA控制器独立完成的，因此减少了CPU的工作量。CPU只需要在传输完成时，响应一个完成中断，从而可以专注于执行系统的其他任务，提高了整体系统的效率。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rtl="0"/>
            <a:r>
              <a:rPr lang="en-US" altLang="zh-CN" noProof="0" smtClean="0">
                <a:latin typeface="+mn-lt"/>
              </a:rPr>
              <a:t> </a:t>
            </a:r>
            <a:endParaRPr lang="en-US" altLang="zh-CN" noProof="0" smtClean="0"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rtl="0"/>
            <a:r>
              <a:rPr lang="en-US" noProof="0"/>
              <a:t> </a:t>
            </a:r>
            <a:endParaRPr lang="en-US" b="0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rtl="0"/>
            <a:r>
              <a:rPr lang="en-US" altLang="zh-CN" noProof="0" smtClean="0"/>
              <a:t> </a:t>
            </a:r>
            <a:endParaRPr lang="zh-CN" altLang="en-US" noProof="0"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265" y="757555"/>
            <a:ext cx="11456670" cy="5822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bg1"/>
                </a:solidFill>
                <a:sym typeface="+mn-ea"/>
              </a:rPr>
              <a:t>为什么DMA模式不影响CPU的工作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数据传输独立性：由于DMA控制器完全独立于CPU工作，它无需处理每个字节的传输细节，CPU的参与仅限于设置和管理阶段，以及接收完成中断。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减少中断频率：如果不使用DMA，频繁的数据传输会引起频繁的中断，CPU需要频繁地上下文切换来处理这些中断。而使用DMA模式后，中断的频率大大降低，减少了CPU的上下文切换次数，提高了系统的实时响应能力。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提高实时性：很多单片机应用需要高实时性，频繁的中断会影响系统的实时性能。DMA能够将数据传输的负担转移出去，从而确保CPU可以处理更高优先级/更紧急的任务。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总结来说，SPI通信中的DMA模式通过将数据传输任务委派给独立的DMA控制器，从而极大程度上减轻了CPU的负担，提高了系统的效率和实时性，不会因为频繁数据传输导致CPU的工作被影响。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是不是USART的DMA模式用的不多，但是SPI通信需要经常用？</a:t>
            </a:r>
            <a:endParaRPr lang="zh-CN" altLang="en-US" sz="2000" b="1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USART 通常用于字符型或小数据量的通信（例如串口打印、传输传感器数据等），这些通信场景通常以不定长数据包的形式出现，接收数据时很难准确预判数据的长度或结束位置。（所以使用首末、校验位的方法）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SPI 通常用于高频率、大数据量的传输，如 LCD 显示、传感器数据读取、存储设备的数据传输（SD 卡、Flash 等），这些场景对实时性和速率要求较高，数据量通常也较大，因此 DMA 模式在 SPI 中非常常用。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幼苗黑白特写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3944" y="3045437"/>
            <a:ext cx="3360846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rgbClr val="C00000"/>
                </a:solidFill>
                <a:sym typeface="+mn-ea"/>
              </a:rPr>
              <a:t>课后小任务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/>
          <a:lstStyle/>
          <a:p>
            <a:pPr rtl="0"/>
            <a:r>
              <a:rPr lang="zh-CN" altLang="en-US" dirty="0"/>
              <a:t>小任务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952500" y="2209799"/>
            <a:ext cx="2078083" cy="1761309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01.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若串口发送字符串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”A1”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，单片机点亮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PC13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板载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LED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619499" y="2209799"/>
            <a:ext cx="2286001" cy="1526177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02.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通过串口信息改变蜂鸣器的音调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078083" cy="876511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03.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sym typeface="+mn-ea"/>
              </a:rPr>
              <a:t>（尽力做）试着自定义一个通信格式与解析函数，做到接收方能够解析出接收字符串中的整形、浮点形、字符串变量。</a:t>
            </a:r>
            <a:endParaRPr lang="zh-CN" altLang="en-US" dirty="0">
              <a:solidFill>
                <a:schemeClr val="bg2">
                  <a:lumMod val="50000"/>
                </a:schemeClr>
              </a:solidFill>
              <a:sym typeface="+mn-ea"/>
            </a:endParaRPr>
          </a:p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返回变量类型。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3576500" y="4458903"/>
            <a:ext cx="2371998" cy="195637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04.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尝试与陶晶驰系列串口屏进行联调。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文本占位符 2"/>
          <p:cNvSpPr/>
          <p:nvPr>
            <p:ph type="body" sz="quarter" idx="24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49316724914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9268" y="1862508"/>
            <a:ext cx="4903377" cy="610863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8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谢谢</a:t>
            </a:r>
            <a:r>
              <a:rPr lang="zh-CN" altLang="en-US" sz="4800" dirty="0">
                <a:solidFill>
                  <a:srgbClr val="FFFF00"/>
                </a:solidFill>
                <a:latin typeface="华文行楷" panose="02010800040101010101" charset="-122"/>
                <a:ea typeface="华文行楷" panose="02010800040101010101" charset="-122"/>
              </a:rPr>
              <a:t>大家</a:t>
            </a:r>
            <a:endParaRPr lang="zh-CN" altLang="en-US" sz="4800" dirty="0">
              <a:solidFill>
                <a:srgbClr val="FFFF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260" y="2570480"/>
            <a:ext cx="302359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457200" rtl="0"/>
            <a:r>
              <a:rPr lang="en-US" altLang="zh-CN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2024/11/10</a:t>
            </a:r>
            <a:endParaRPr lang="en-US" altLang="zh-CN" sz="24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通信方式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64023" y="2100550"/>
            <a:ext cx="559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利用一条传输线将数据一位位地顺序传送。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219" y="1337479"/>
            <a:ext cx="3448050" cy="1895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4023" y="4162697"/>
            <a:ext cx="57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并行通信：利用多条传输线将一个数据的各位同时传送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19" y="3625047"/>
            <a:ext cx="3390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串行通信的通信方向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19257" y="2143768"/>
            <a:ext cx="25080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单工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数据只能在一个方向上传输，通信双方数据只能由一方传输到另一方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3855448"/>
            <a:ext cx="2818537" cy="16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772752" y="2143768"/>
            <a:ext cx="28185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半双工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数据可以错时双向传输，通信双方数据可以支持两个方向传输，但是同一时间只能由一方传输到另外一方。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52" y="3855448"/>
            <a:ext cx="2818537" cy="16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409440" y="2143767"/>
            <a:ext cx="29117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全双工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数据可以同时双向传输，通信双方数据可以同时进行双向传输，对于其中一个设备来说，设备需要支持发送数据时可以进行数据接收。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40" y="3855448"/>
            <a:ext cx="2818537" cy="165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串行通信的通信方式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64023" y="1924594"/>
            <a:ext cx="51319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异步通信：通信双方之间没有时钟信号约束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4023" y="2913498"/>
            <a:ext cx="513197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同步通信：通信双方有一个时钟信号约束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4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3840238"/>
            <a:ext cx="40290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48" y="3840238"/>
            <a:ext cx="42386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304280" y="794385"/>
            <a:ext cx="50780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总的来说，异步通讯是串口通讯中更常见的方式，因为它不要求发送端和接收端的时钟严格同步，使其在各种不同的硬件和应用中都能使用。同步通讯则需要更严格的时钟同步，通常用于特定高速数据传输的场合。选择哪种通讯方式通常取决于应用的要求和硬件支持。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幼苗黑白特写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7194680" y="4003877"/>
            <a:ext cx="2160000" cy="0"/>
          </a:xfrm>
          <a:prstGeom prst="line">
            <a:avLst/>
          </a:prstGeom>
          <a:ln w="101600" cmpd="sng">
            <a:solidFill>
              <a:schemeClr val="accent5"/>
            </a:solidFill>
            <a:prstDash val="solid"/>
          </a:ln>
        </p:spPr>
        <p:style>
          <a:lnRef idx="3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3944" y="3045437"/>
            <a:ext cx="3360846" cy="61086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串口通信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142309" y="1053736"/>
            <a:ext cx="477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串口通信</a:t>
            </a:r>
            <a:endParaRPr lang="zh-CN" altLang="en-US" sz="3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2480" y="2131202"/>
            <a:ext cx="5852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UART(Universal Asynchronous Receiver/Transmitter)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通用异步接收器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发送器，是最常用的设备间通信协议之一；它是一种</a:t>
            </a:r>
            <a:r>
              <a:rPr lang="zh-CN" altLang="en-US" dirty="0">
                <a:solidFill>
                  <a:srgbClr val="12121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串行、异步、全双工的通信协议。</a:t>
            </a:r>
            <a:endParaRPr lang="en-US" altLang="zh-CN" dirty="0">
              <a:solidFill>
                <a:srgbClr val="12121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rgbClr val="12121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有了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UART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，我们可以实现：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单片机与单片机通信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单片机与串口模块通信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还有单片机的烧录等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再连接无线串口模块（如蓝牙），我们就可以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实现单片机之间的无线通信，实现更多功能。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0" y="4045174"/>
            <a:ext cx="5271311" cy="245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IMG20241104201319"/>
          <p:cNvPicPr>
            <a:picLocks noChangeAspect="1"/>
          </p:cNvPicPr>
          <p:nvPr/>
        </p:nvPicPr>
        <p:blipFill>
          <a:blip r:embed="rId2"/>
          <a:srcRect l="33988" t="40648" r="21481" b="36361"/>
          <a:stretch>
            <a:fillRect/>
          </a:stretch>
        </p:blipFill>
        <p:spPr>
          <a:xfrm>
            <a:off x="3983355" y="5270500"/>
            <a:ext cx="2290445" cy="1576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8197" y="85638"/>
            <a:ext cx="7532277" cy="610863"/>
          </a:xfrm>
        </p:spPr>
        <p:txBody>
          <a:bodyPr/>
          <a:lstStyle/>
          <a:p>
            <a:r>
              <a:rPr lang="zh-CN" altLang="en-US" dirty="0"/>
              <a:t>数据协议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8105" y="582295"/>
            <a:ext cx="4876800" cy="620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1）波特率</a:t>
            </a:r>
            <a:endParaRPr sz="200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串口异步通讯，异步通讯中由于没有时钟信号 ，所以两个通讯设备之间需要约定好波特率，即每个码元的长度，以便对信号进行解码，图串口数据包的基本组成 中用虚线分开的每一格就是代表一个码元。常见的波特率为 4800、9600、115200 等。波特率的单位bps，指的是每秒可以发送多少比特位，115200bps，表示每秒可以发送115200个比特位。</a:t>
            </a:r>
            <a:endParaRPr sz="200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2）通讯的起始和停止信号</a:t>
            </a:r>
            <a:endParaRPr sz="200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串口通讯的一个数据包从起始信号开始，直到停止信号结束数据包的起始信号由一个逻辑 0 的数</a:t>
            </a:r>
            <a:r>
              <a:rPr lang="en-US"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</a:t>
            </a:r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据位表示，而数据包的停止</a:t>
            </a:r>
            <a:r>
              <a:rPr lang="en-US"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信号可由 0.5、1、1.5 或 </a:t>
            </a:r>
            <a:r>
              <a:rPr lang="en-US"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        </a:t>
            </a:r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 个逻辑 1 的数据位表示，</a:t>
            </a:r>
            <a:r>
              <a:rPr lang="en-US"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            </a:t>
            </a:r>
            <a:r>
              <a:rPr sz="200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只要双方约定一致即可。</a:t>
            </a:r>
            <a:endParaRPr sz="200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sz="200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3692" y="4783363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一帧串口数据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546475" y="5152708"/>
            <a:ext cx="8515350" cy="17049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4.91622047244095,&quot;left&quot;:375.80724409448817,&quot;top&quot;:168.80055118110235,&quot;width&quot;:515.6213385826771}"/>
</p:tagLst>
</file>

<file path=ppt/tags/tag2.xml><?xml version="1.0" encoding="utf-8"?>
<p:tagLst xmlns:p="http://schemas.openxmlformats.org/presentationml/2006/main">
  <p:tag name="KSO_WM_DIAGRAM_VIRTUALLY_FRAME" val="{&quot;height&quot;:264.91622047244095,&quot;left&quot;:375.80724409448817,&quot;top&quot;:168.80055118110235,&quot;width&quot;:515.6213385826771}"/>
</p:tagLst>
</file>

<file path=ppt/tags/tag3.xml><?xml version="1.0" encoding="utf-8"?>
<p:tagLst xmlns:p="http://schemas.openxmlformats.org/presentationml/2006/main">
  <p:tag name="KSO_WM_DIAGRAM_VIRTUALLY_FRAME" val="{&quot;height&quot;:264.91622047244095,&quot;left&quot;:375.80724409448817,&quot;top&quot;:168.80055118110235,&quot;width&quot;:515.6213385826771}"/>
</p:tagLst>
</file>

<file path=ppt/tags/tag4.xml><?xml version="1.0" encoding="utf-8"?>
<p:tagLst xmlns:p="http://schemas.openxmlformats.org/presentationml/2006/main">
  <p:tag name="KSO_WM_DIAGRAM_VIRTUALLY_FRAME" val="{&quot;height&quot;:264.91622047244095,&quot;left&quot;:375.80724409448817,&quot;top&quot;:168.80055118110235,&quot;width&quot;:515.6213385826771}"/>
</p:tagLst>
</file>

<file path=ppt/tags/tag8.xml><?xml version="1.0" encoding="utf-8"?>
<p:tagLst xmlns:p="http://schemas.openxmlformats.org/presentationml/2006/main">
  <p:tag name="commondata" val="eyJoZGlkIjoiMGYzNmZkY2I0OWQwODU1N2UyYzNjOTllMWJmZTljZWEifQ=="/>
</p:tagLst>
</file>

<file path=ppt/theme/theme1.xml><?xml version="1.0" encoding="utf-8"?>
<a:theme xmlns:a="http://schemas.openxmlformats.org/drawingml/2006/main" name="自定义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5.xml><?xml version="1.0" encoding="utf-8"?>
<ds:datastoreItem xmlns:ds="http://schemas.openxmlformats.org/officeDocument/2006/customXml" ds:itemID="{09EC1AB0-9704-404D-B6D3-819D938AC55B}">
  <ds:schemaRefs/>
</ds:datastoreItem>
</file>

<file path=customXml/itemProps6.xml><?xml version="1.0" encoding="utf-8"?>
<ds:datastoreItem xmlns:ds="http://schemas.openxmlformats.org/officeDocument/2006/customXml" ds:itemID="{94F21D10-BD83-491A-AAA6-945C2DB1EB01}">
  <ds:schemaRefs/>
</ds:datastoreItem>
</file>

<file path=customXml/itemProps7.xml><?xml version="1.0" encoding="utf-8"?>
<ds:datastoreItem xmlns:ds="http://schemas.openxmlformats.org/officeDocument/2006/customXml" ds:itemID="{1D20B6E4-879E-4E6C-BDE7-261540CD376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几何图形年度演示文稿</Template>
  <TotalTime>0</TotalTime>
  <Words>6987</Words>
  <Application>WPS 演示</Application>
  <PresentationFormat>宽屏</PresentationFormat>
  <Paragraphs>331</Paragraphs>
  <Slides>39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Wingdings</vt:lpstr>
      <vt:lpstr>Microsoft YaHei UI</vt:lpstr>
      <vt:lpstr>黑体</vt:lpstr>
      <vt:lpstr>微软雅黑</vt:lpstr>
      <vt:lpstr>Arial Unicode MS</vt:lpstr>
      <vt:lpstr>-apple-system</vt:lpstr>
      <vt:lpstr>SWAstro</vt:lpstr>
      <vt:lpstr>华文行楷</vt:lpstr>
      <vt:lpstr>Franklin Gothic Demi</vt:lpstr>
      <vt:lpstr>Franklin Gothic Book</vt:lpstr>
      <vt:lpstr>自定义</vt:lpstr>
      <vt:lpstr>CAST电子部单片机方向授课 ——串口通信</vt:lpstr>
      <vt:lpstr>课堂概要</vt:lpstr>
      <vt:lpstr>通信基础</vt:lpstr>
      <vt:lpstr>通信方式</vt:lpstr>
      <vt:lpstr>串行通信的通信方向</vt:lpstr>
      <vt:lpstr>串行通信的通信方式</vt:lpstr>
      <vt:lpstr>串口通信</vt:lpstr>
      <vt:lpstr>PowerPoint 演示文稿</vt:lpstr>
      <vt:lpstr>数据协议</vt:lpstr>
      <vt:lpstr>数据协议</vt:lpstr>
      <vt:lpstr>单片机常用的通信接口概况介绍</vt:lpstr>
      <vt:lpstr>STM32单片机中的串口通信（UART）</vt:lpstr>
      <vt:lpstr>USART还是UART?</vt:lpstr>
      <vt:lpstr>串口通信的代码实现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结果分析</vt:lpstr>
      <vt:lpstr>对比</vt:lpstr>
      <vt:lpstr>在解决这个问题前你需要了解的：</vt:lpstr>
      <vt:lpstr>中断回顾</vt:lpstr>
      <vt:lpstr>USART外设框图及寄存器</vt:lpstr>
      <vt:lpstr>串口中断介绍</vt:lpstr>
      <vt:lpstr>串口接收中断：下楼取快递</vt:lpstr>
      <vt:lpstr>PowerPoint 演示文稿</vt:lpstr>
      <vt:lpstr>实现IDLE中断接收不定长数据</vt:lpstr>
      <vt:lpstr> </vt:lpstr>
      <vt:lpstr> </vt:lpstr>
      <vt:lpstr>重定向是什么</vt:lpstr>
      <vt:lpstr>PowerPoint 演示文稿</vt:lpstr>
      <vt:lpstr>PowerPoint 演示文稿</vt:lpstr>
      <vt:lpstr>DMA模式是什么</vt:lpstr>
      <vt:lpstr>PowerPoint 演示文稿</vt:lpstr>
      <vt:lpstr>课后小任务</vt:lpstr>
      <vt:lpstr>小任务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CAST电子部第一次授课 ——单片机基础</dc:title>
  <dc:creator>展鹏 姚</dc:creator>
  <cp:lastModifiedBy>曾长治</cp:lastModifiedBy>
  <cp:revision>20</cp:revision>
  <dcterms:created xsi:type="dcterms:W3CDTF">2023-10-19T05:19:00Z</dcterms:created>
  <dcterms:modified xsi:type="dcterms:W3CDTF">2024-11-10T07:09:58Z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CFDABBC594A947E99FEA6B458DAB5E74_13</vt:lpwstr>
  </property>
  <property fmtid="{D5CDD505-2E9C-101B-9397-08002B2CF9AE}" pid="4" name="KSOProductBuildVer">
    <vt:lpwstr>2052-12.1.0.18276</vt:lpwstr>
  </property>
</Properties>
</file>